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rygada 1918 Semi Bold"/>
      <p:regular r:id="rId16"/>
    </p:embeddedFon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0947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Art of Data Modeling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50414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Welcome to "The Art of Data Modeling," a journey into the foundational masterpiece that underpins data clarity and trust in the modern enterprise. Data modeling in SQL is more than a technical exercise; it's the strategic blueprint for robust database design, ensuring integrity, consistency, and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927"/>
            <a:ext cx="10910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Foundational Concepts in Data Modeling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93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At its core, data modeling defines the structure of information. It involves identifying key components and their interrelationships to create an organized, efficient database.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79971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440430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177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Entities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667845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fundamental objects or concepts about which data is stored, such as "Customer," "Product," or "Order." Each entity represents a distinct, identifiable component within the system.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579971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0" name="Shape 7"/>
          <p:cNvSpPr/>
          <p:nvPr/>
        </p:nvSpPr>
        <p:spPr>
          <a:xfrm>
            <a:off x="6974860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792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440430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177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Attributes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4667845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Specific properties or characteristics that describe an entity, like a customer's "Name," "Email," or a product's "Price." Attributes provide detail and context for each entity.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579971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5" name="Shape 11"/>
          <p:cNvSpPr/>
          <p:nvPr/>
        </p:nvSpPr>
        <p:spPr>
          <a:xfrm>
            <a:off x="11398032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8AF3B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440430"/>
            <a:ext cx="272177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177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97427" y="4667845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crucial connections that show how different entities interact or link to one another, for example, a "Customer" placing multiple "Orders." Relationships define the logical flow of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907" y="916424"/>
            <a:ext cx="7407831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Three Phases of Data Modeling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2907" y="1744266"/>
            <a:ext cx="789098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modeling progresses through distinct phases, each offering a different level of detail and focus, from high-level overviews to specific implementation details.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2907" y="2518529"/>
            <a:ext cx="716042" cy="1317784"/>
          </a:xfrm>
          <a:prstGeom prst="roundRect">
            <a:avLst>
              <a:gd name="adj" fmla="val 36000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36625" y="3009543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007900" y="2697480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Conceptual Model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07900" y="3084433"/>
            <a:ext cx="6995993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high-level overview emphasizing entities and relationships, without technical specifications. It's a dialogue tool for capturing initial business requirements.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12907" y="3970496"/>
            <a:ext cx="716042" cy="1604248"/>
          </a:xfrm>
          <a:prstGeom prst="roundRect">
            <a:avLst>
              <a:gd name="adj" fmla="val 360002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36625" y="4604742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007900" y="4149447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Logical Model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07900" y="4536400"/>
            <a:ext cx="6995993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more detailed representation defining data structures, attributes, and keys, independent of a specific database system. Often includes normalization for redundancy.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2907" y="5708928"/>
            <a:ext cx="716042" cy="1604248"/>
          </a:xfrm>
          <a:prstGeom prst="roundRect">
            <a:avLst>
              <a:gd name="adj" fmla="val 360002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36625" y="6343174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007900" y="5887879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Physical Model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007900" y="6274832"/>
            <a:ext cx="6995993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Concerns actual implementation within a chosen database system, specifying table structures, column data types, and indexes with a focus on performance optimization.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77572"/>
            <a:ext cx="10678954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Elevating SQL Data Modeling: Best Practices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043" y="1715691"/>
            <a:ext cx="7027307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While SQL is the universal language for data modeling, effective implementation goes beyond syntax. Optimizing SQL queries is paramount for enhancing performance, readability, and modularity.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043" y="2936081"/>
            <a:ext cx="7027307" cy="1974175"/>
          </a:xfrm>
          <a:prstGeom prst="roundRect">
            <a:avLst>
              <a:gd name="adj" fmla="val 15655"/>
            </a:avLst>
          </a:prstGeom>
          <a:noFill/>
          <a:ln w="22860">
            <a:solidFill>
              <a:srgbClr val="626C3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9881" y="3164919"/>
            <a:ext cx="2608659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Prioritize LEFT JOINs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49881" y="3692723"/>
            <a:ext cx="6569631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Favor LEFT JOINs over RIGHT JOINs for improved readability. INNER JOINs are best for ensuring no nulls by including records present in both tables.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043" y="5116235"/>
            <a:ext cx="7027307" cy="1974175"/>
          </a:xfrm>
          <a:prstGeom prst="roundRect">
            <a:avLst>
              <a:gd name="adj" fmla="val 15655"/>
            </a:avLst>
          </a:prstGeom>
          <a:noFill/>
          <a:ln w="22860">
            <a:solidFill>
              <a:srgbClr val="83792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49881" y="5345073"/>
            <a:ext cx="3871079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Handle Duplicates &amp; Nulls Early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49881" y="5872877"/>
            <a:ext cx="6569631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Neglecting these can impede performance. Use functions like COALESCE(), IFNULL(), ISNULL(), DISTINCT, or ROW_NUMBER() to clean data proactively.</a:t>
            </a: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8651" y="1762006"/>
            <a:ext cx="5658207" cy="56582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1531"/>
            <a:ext cx="1183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Pitfall Avoidance: Advanced SQL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39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Avoiding common pitfalls ensures robust and maintainable SQL data models. Leveraging advanced techniques can significantly streamline your code.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14894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78824"/>
            <a:ext cx="4348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Simplify with Window Functions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69243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 ROW_NUMBER(), RANK(), and FIRST_VALUE() to simplify complex queries. They reduce the need for subqueries and self-joins, making code more readable and efficient.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914894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4878824"/>
            <a:ext cx="4687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Standardized Naming Conventions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369243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Employ clear, intuitive naming for models, columns, and aliases (e.g., event_created_at, order_date). Avoid single-letter abbreviations for collaborative clarity.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231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dbt Revolution: Software Engineering for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4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dbt (Data Build Tool) transforms data engineering by applying software engineering best practices to SQL within the data warehouse, operating within the ELT paradigm.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27803"/>
            <a:ext cx="3402806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327803"/>
            <a:ext cx="3062526" cy="283488"/>
          </a:xfrm>
          <a:prstGeom prst="roundRect">
            <a:avLst>
              <a:gd name="adj" fmla="val 120020"/>
            </a:avLst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4366617" y="4327803"/>
            <a:ext cx="5857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90%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894659"/>
            <a:ext cx="3324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Modularity &amp; Reusability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385078"/>
            <a:ext cx="4158615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dbt models allow breaking down complex transformations into smaller, reusable SQL queries, referenced by other models using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highlight>
                  <a:srgbClr val="EAED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ref()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4327803"/>
            <a:ext cx="3416975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35893" y="4327803"/>
            <a:ext cx="2904411" cy="283488"/>
          </a:xfrm>
          <a:prstGeom prst="roundRect">
            <a:avLst>
              <a:gd name="adj" fmla="val 120020"/>
            </a:avLst>
          </a:prstGeom>
          <a:solidFill>
            <a:srgbClr val="83792E"/>
          </a:solidFill>
          <a:ln/>
        </p:spPr>
      </p:sp>
      <p:sp>
        <p:nvSpPr>
          <p:cNvPr id="11" name="Text 9"/>
          <p:cNvSpPr/>
          <p:nvPr/>
        </p:nvSpPr>
        <p:spPr>
          <a:xfrm>
            <a:off x="8822888" y="4327803"/>
            <a:ext cx="5716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85%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894659"/>
            <a:ext cx="2982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Testing &amp; Quality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538507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Built-in support for defining data quality rules, including checks for duplicates, nulls, and accepted values, ensuring data trustworthiness.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4327803"/>
            <a:ext cx="3409593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7995" y="4327803"/>
            <a:ext cx="3239095" cy="283488"/>
          </a:xfrm>
          <a:prstGeom prst="roundRect">
            <a:avLst>
              <a:gd name="adj" fmla="val 120020"/>
            </a:avLst>
          </a:prstGeom>
          <a:solidFill>
            <a:srgbClr val="E8AF3B"/>
          </a:solidFill>
          <a:ln/>
        </p:spPr>
      </p:sp>
      <p:sp>
        <p:nvSpPr>
          <p:cNvPr id="16" name="Text 14"/>
          <p:cNvSpPr/>
          <p:nvPr/>
        </p:nvSpPr>
        <p:spPr>
          <a:xfrm>
            <a:off x="13257609" y="4327803"/>
            <a:ext cx="57900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95%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894659"/>
            <a:ext cx="3650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Automated Documentation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5385078"/>
            <a:ext cx="4158615" cy="1482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highlight>
                  <a:srgbClr val="EAED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command automatically generates an interactive web page visualizing models, relationships, and descriptions from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highlight>
                  <a:srgbClr val="EAED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schema.yml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1087755"/>
            <a:ext cx="12101036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dbt Project Architecture: A Four-Layer Structure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5569" y="2179439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common dbt architectural pattern involves a layered approach, ensuring data quality, transformation, and readiness for analytics.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5569" y="3079194"/>
            <a:ext cx="6489740" cy="213003"/>
          </a:xfrm>
          <a:prstGeom prst="roundRect">
            <a:avLst>
              <a:gd name="adj" fmla="val 15001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8572" y="3505200"/>
            <a:ext cx="275784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Mart Layer (fct_, dim_)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58572" y="3965734"/>
            <a:ext cx="606373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Curated, business-ready layer for reporting and analytics. High accuracy and clear naming are crucial here.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94972" y="2759750"/>
            <a:ext cx="6489859" cy="213003"/>
          </a:xfrm>
          <a:prstGeom prst="roundRect">
            <a:avLst>
              <a:gd name="adj" fmla="val 15001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07975" y="3185755"/>
            <a:ext cx="312050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Intermediate Layer (int_)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607975" y="3646289"/>
            <a:ext cx="606385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Optional but valuable for reusable joins, window functions, or aggregations supporting complex business logic across multiple marts.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5569" y="5360670"/>
            <a:ext cx="6489740" cy="213003"/>
          </a:xfrm>
          <a:prstGeom prst="roundRect">
            <a:avLst>
              <a:gd name="adj" fmla="val 15001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58572" y="5786676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Staging Layer (stg_)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58572" y="6247209"/>
            <a:ext cx="606373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"cleaning zone" for raw data: columns renamed, types fixed, initial filters applied, maintaining source data shape.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94972" y="5041225"/>
            <a:ext cx="6489859" cy="213003"/>
          </a:xfrm>
          <a:prstGeom prst="roundRect">
            <a:avLst>
              <a:gd name="adj" fmla="val 150013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07975" y="5467231"/>
            <a:ext cx="333184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Source Layer (sources.yml)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607975" y="5927765"/>
            <a:ext cx="6063853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Declares raw data tables or views from the data warehouse, always routed through the staging layer.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8602028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Imperative of Database Version Control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Database version control, or versioning, is crucial for ensuring database integrity during deployments, preventing loss, breakage, or unintentional modifications.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287" y="1953935"/>
            <a:ext cx="6528673" cy="652867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6060" y="1953935"/>
            <a:ext cx="374928" cy="374928"/>
          </a:xfrm>
          <a:prstGeom prst="roundRect">
            <a:avLst>
              <a:gd name="adj" fmla="val 66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588508" y="1985129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067556" y="2011204"/>
            <a:ext cx="217491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State-based Approach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067556" y="2438162"/>
            <a:ext cx="598717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Declares desired ideal database state; tooling generates SQL scripts by comparing against a target. Can complicate consistent releases.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526060" y="3304818"/>
            <a:ext cx="374928" cy="374928"/>
          </a:xfrm>
          <a:prstGeom prst="roundRect">
            <a:avLst>
              <a:gd name="adj" fmla="val 66682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8508" y="3336012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067556" y="3362087"/>
            <a:ext cx="264652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Migration-based Approach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067556" y="3789045"/>
            <a:ext cx="598717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Tracks specific, incremental changes applied to each database. Aligns with "build once, deploy often" DevOps philosophy.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526060" y="4655701"/>
            <a:ext cx="374928" cy="374928"/>
          </a:xfrm>
          <a:prstGeom prst="roundRect">
            <a:avLst>
              <a:gd name="adj" fmla="val 66682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88508" y="4686895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067556" y="4712970"/>
            <a:ext cx="323111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Hybrid Approach (e.g., Liquibase)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67556" y="5139928"/>
            <a:ext cx="598717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Combines migration-based primary approach with schema comparisons to detect "drift" or unauthorized changes.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943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Modeling: Future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modeling continues to evolve, adapting to new technologies and increasing demands for clarity, security, and trust in complex data landscapes.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17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AI's Growing Impact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63077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AI assists modelers by suggesting optimizations and ensuring privacy alignment.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667006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72658"/>
            <a:ext cx="3085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Flexibility &amp; Scalability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66307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Adoption of graph databases and knowledge graphs for complex, real-time data.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4055507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29513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Enhanced Data Quality &amp; Trust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47426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Focus on data literacy, security, and integrity to maintain trust.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281380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44285" y="5806678"/>
            <a:ext cx="37482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Interconnected Governance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9709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models supporting regulations, lineage, and metadata management.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89287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2025-07-10T11:45:16Z</dcterms:created>
  <dcterms:modified xsi:type="dcterms:W3CDTF">2025-07-10T11:45:16Z</dcterms:modified>
</cp:coreProperties>
</file>